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-16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0 w 372"/>
              <a:gd name="T1" fmla="*/ 0 h 166"/>
              <a:gd name="T2" fmla="*/ 372 w 372"/>
              <a:gd name="T3" fmla="*/ 166 h 166"/>
            </a:gdLst>
            <a:ahLst/>
            <a:cxnLst>
              <a:cxn ang="0">
                <a:pos x="287" y="166"/>
              </a:cxn>
              <a:cxn ang="0">
                <a:pos x="293" y="164"/>
              </a:cxn>
              <a:cxn ang="0">
                <a:pos x="294" y="163"/>
              </a:cxn>
              <a:cxn ang="0">
                <a:pos x="370" y="87"/>
              </a:cxn>
              <a:cxn ang="0">
                <a:pos x="370" y="78"/>
              </a:cxn>
              <a:cxn ang="0">
                <a:pos x="294" y="3"/>
              </a:cxn>
              <a:cxn ang="0">
                <a:pos x="293" y="2"/>
              </a:cxn>
              <a:cxn ang="0">
                <a:pos x="287" y="0"/>
              </a:cxn>
              <a:cxn ang="0">
                <a:pos x="0" y="0"/>
              </a:cxn>
              <a:cxn ang="0">
                <a:pos x="0" y="166"/>
              </a:cxn>
              <a:cxn ang="0">
                <a:pos x="287" y="166"/>
              </a:cxn>
            </a:cxnLst>
            <a:rect l="T0" t="T1" r="T2" b="T3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2EB59-CB82-486F-8B26-D21ACEA896A3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CAF9-D181-441F-8B7D-CCC41017C8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4E426-45DF-41EB-863A-85E606391D39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2D4F-6F99-4DAA-8DFF-960858874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94E65-5DF5-4F21-88B2-A6DEEC88AD9A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90B92-74EE-4D25-9C70-1B4679F8E7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31937-C7C9-4CD2-8558-679466927D82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AB821-CDBD-4C07-9F23-4B915B41E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D0A6F-40E4-4A0B-9BB9-105CA21B4CC3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8200A-FC65-4D7B-8C78-6ECBD3E01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E5846-E385-4FB5-B0E1-AB43F652684E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8DD1A-0C2E-456A-BCF5-E53162C80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D3431-761C-4E51-8296-DF7C2804F893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DF487-70C0-4CA1-8FF3-8DB2AC882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0E059-F013-4CC0-979D-467586E3F997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1521E-2A37-4B62-AB95-ABB89983D4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68242-B2DF-4B99-8F98-965B55AD788F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CEBF5-CBA2-4576-AFBF-BB825B7D6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B9C51-6826-4F5E-A25C-519C75A34B3D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23B56-333D-49A1-9209-8024DE6C3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Box 13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3251A-2E25-428B-B2D9-A5D181F959BC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ED017-FEE4-4E5A-97EE-75763F473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54332-17F1-44B8-BDC7-9ECE47B10D75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A4D41-2A9E-42E9-ACB2-E6F694272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Box 16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7" name="TextBox 17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2A41-A222-46BD-94D9-E7D7CEA43572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34326-61BB-448B-AB7C-B702AD0D9B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A6616-4CBB-4D4C-869D-9E9150726751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8E34D-D73B-4DDF-90E3-863D613F2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F4F8E-8863-4A50-88DF-B8B87DA19AAA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03F55-283E-4205-A2F9-3FDE2BE21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ECCE5-DBF4-4662-B311-52178B7A17BF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6CECE-17A5-4BB5-A0A2-66E10E104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</a:gdLst>
              <a:ahLst/>
              <a:cxnLst>
                <a:cxn ang="0">
                  <a:pos x="22" y="136"/>
                </a:cxn>
                <a:cxn ang="0">
                  <a:pos x="17" y="8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20" y="124"/>
                </a:cxn>
                <a:cxn ang="0">
                  <a:pos x="22" y="136"/>
                </a:cxn>
              </a:cxnLst>
              <a:rect l="T0" t="T1" r="T2" b="T3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</a:gdLst>
              <a:ahLst/>
              <a:cxnLst>
                <a:cxn ang="0">
                  <a:pos x="86" y="350"/>
                </a:cxn>
                <a:cxn ang="0">
                  <a:pos x="139" y="504"/>
                </a:cxn>
                <a:cxn ang="0">
                  <a:pos x="140" y="478"/>
                </a:cxn>
                <a:cxn ang="0">
                  <a:pos x="95" y="347"/>
                </a:cxn>
                <a:cxn ang="0">
                  <a:pos x="0" y="0"/>
                </a:cxn>
                <a:cxn ang="0">
                  <a:pos x="6" y="61"/>
                </a:cxn>
                <a:cxn ang="0">
                  <a:pos x="86" y="350"/>
                </a:cxn>
              </a:cxnLst>
              <a:rect l="T0" t="T1" r="T2" b="T3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</a:gdLst>
              <a:ahLst/>
              <a:cxnLst>
                <a:cxn ang="0">
                  <a:pos x="8" y="22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68" y="194"/>
                </a:cxn>
                <a:cxn ang="0">
                  <a:pos x="123" y="308"/>
                </a:cxn>
                <a:cxn ang="0">
                  <a:pos x="132" y="308"/>
                </a:cxn>
                <a:cxn ang="0">
                  <a:pos x="77" y="190"/>
                </a:cxn>
                <a:cxn ang="0">
                  <a:pos x="8" y="22"/>
                </a:cxn>
              </a:cxnLst>
              <a:rect l="T0" t="T1" r="T2" b="T3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</a:gdLst>
              <a:ahLst/>
              <a:cxnLst>
                <a:cxn ang="0">
                  <a:pos x="28" y="79"/>
                </a:cxn>
                <a:cxn ang="0">
                  <a:pos x="37" y="79"/>
                </a:cxn>
                <a:cxn ang="0">
                  <a:pos x="0" y="0"/>
                </a:cxn>
                <a:cxn ang="0">
                  <a:pos x="28" y="79"/>
                </a:cxn>
              </a:cxnLst>
              <a:rect l="T0" t="T1" r="T2" b="T3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</a:gdLst>
              <a:ahLst/>
              <a:cxnLst>
                <a:cxn ang="0">
                  <a:pos x="162" y="660"/>
                </a:cxn>
                <a:cxn ang="0">
                  <a:pos x="116" y="534"/>
                </a:cxn>
                <a:cxn ang="0">
                  <a:pos x="40" y="236"/>
                </a:cxn>
                <a:cxn ang="0">
                  <a:pos x="12" y="51"/>
                </a:cxn>
                <a:cxn ang="0">
                  <a:pos x="0" y="0"/>
                </a:cxn>
                <a:cxn ang="0">
                  <a:pos x="33" y="237"/>
                </a:cxn>
                <a:cxn ang="0">
                  <a:pos x="107" y="537"/>
                </a:cxn>
                <a:cxn ang="0">
                  <a:pos x="160" y="681"/>
                </a:cxn>
                <a:cxn ang="0">
                  <a:pos x="178" y="722"/>
                </a:cxn>
                <a:cxn ang="0">
                  <a:pos x="174" y="708"/>
                </a:cxn>
                <a:cxn ang="0">
                  <a:pos x="162" y="660"/>
                </a:cxn>
              </a:cxnLst>
              <a:rect l="T0" t="T1" r="T2" b="T3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</a:gdLst>
              <a:ahLst/>
              <a:cxnLst>
                <a:cxn ang="0">
                  <a:pos x="11" y="577"/>
                </a:cxn>
                <a:cxn ang="0">
                  <a:pos x="12" y="589"/>
                </a:cxn>
                <a:cxn ang="0">
                  <a:pos x="22" y="632"/>
                </a:cxn>
                <a:cxn ang="0">
                  <a:pos x="23" y="635"/>
                </a:cxn>
                <a:cxn ang="0">
                  <a:pos x="17" y="576"/>
                </a:cxn>
                <a:cxn ang="0">
                  <a:pos x="5" y="269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" y="269"/>
                </a:cxn>
                <a:cxn ang="0">
                  <a:pos x="11" y="577"/>
                </a:cxn>
              </a:cxnLst>
              <a:rect l="T0" t="T1" r="T2" b="T3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0" y="0"/>
                </a:cxn>
                <a:cxn ang="0">
                  <a:pos x="5" y="56"/>
                </a:cxn>
                <a:cxn ang="0">
                  <a:pos x="17" y="107"/>
                </a:cxn>
                <a:cxn ang="0">
                  <a:pos x="11" y="46"/>
                </a:cxn>
                <a:cxn ang="0">
                  <a:pos x="10" y="43"/>
                </a:cxn>
                <a:cxn ang="0">
                  <a:pos x="0" y="0"/>
                </a:cxn>
              </a:cxnLst>
              <a:rect l="T0" t="T1" r="T2" b="T3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</a:gdLst>
              <a:ahLst/>
              <a:cxnLst>
                <a:cxn ang="0">
                  <a:pos x="0" y="0"/>
                </a:cxn>
                <a:cxn ang="0">
                  <a:pos x="5" y="93"/>
                </a:cxn>
                <a:cxn ang="0">
                  <a:pos x="17" y="166"/>
                </a:cxn>
                <a:cxn ang="0">
                  <a:pos x="24" y="184"/>
                </a:cxn>
                <a:cxn ang="0">
                  <a:pos x="41" y="222"/>
                </a:cxn>
                <a:cxn ang="0">
                  <a:pos x="38" y="212"/>
                </a:cxn>
                <a:cxn ang="0">
                  <a:pos x="13" y="92"/>
                </a:cxn>
                <a:cxn ang="0">
                  <a:pos x="8" y="22"/>
                </a:cxn>
                <a:cxn ang="0">
                  <a:pos x="7" y="18"/>
                </a:cxn>
                <a:cxn ang="0">
                  <a:pos x="0" y="0"/>
                </a:cxn>
              </a:cxnLst>
              <a:rect l="T0" t="T1" r="T2" b="T3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</a:gdLst>
              <a:ahLst/>
              <a:cxnLst>
                <a:cxn ang="0">
                  <a:pos x="7" y="854"/>
                </a:cxn>
                <a:cxn ang="0">
                  <a:pos x="50" y="613"/>
                </a:cxn>
                <a:cxn ang="0">
                  <a:pos x="149" y="388"/>
                </a:cxn>
                <a:cxn ang="0">
                  <a:pos x="285" y="183"/>
                </a:cxn>
                <a:cxn ang="0">
                  <a:pos x="364" y="89"/>
                </a:cxn>
                <a:cxn ang="0">
                  <a:pos x="406" y="44"/>
                </a:cxn>
                <a:cxn ang="0">
                  <a:pos x="450" y="1"/>
                </a:cxn>
                <a:cxn ang="0">
                  <a:pos x="450" y="0"/>
                </a:cxn>
                <a:cxn ang="0">
                  <a:pos x="405" y="43"/>
                </a:cxn>
                <a:cxn ang="0">
                  <a:pos x="363" y="88"/>
                </a:cxn>
                <a:cxn ang="0">
                  <a:pos x="283" y="181"/>
                </a:cxn>
                <a:cxn ang="0">
                  <a:pos x="145" y="386"/>
                </a:cxn>
                <a:cxn ang="0">
                  <a:pos x="45" y="611"/>
                </a:cxn>
                <a:cxn ang="0">
                  <a:pos x="0" y="854"/>
                </a:cxn>
                <a:cxn ang="0">
                  <a:pos x="0" y="859"/>
                </a:cxn>
                <a:cxn ang="0">
                  <a:pos x="7" y="878"/>
                </a:cxn>
                <a:cxn ang="0">
                  <a:pos x="7" y="854"/>
                </a:cxn>
              </a:cxnLst>
              <a:rect l="T0" t="T1" r="T2" b="T3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</a:gdLst>
              <a:ahLst/>
              <a:cxnLst>
                <a:cxn ang="0">
                  <a:pos x="0" y="0"/>
                </a:cxn>
                <a:cxn ang="0">
                  <a:pos x="26" y="73"/>
                </a:cxn>
                <a:cxn ang="0">
                  <a:pos x="35" y="73"/>
                </a:cxn>
                <a:cxn ang="0">
                  <a:pos x="0" y="0"/>
                </a:cxn>
              </a:cxnLst>
              <a:rect l="T0" t="T1" r="T2" b="T3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7" y="44"/>
                </a:cxn>
                <a:cxn ang="0">
                  <a:pos x="8" y="48"/>
                </a:cxn>
                <a:cxn ang="0">
                  <a:pos x="8" y="19"/>
                </a:cxn>
                <a:cxn ang="0">
                  <a:pos x="1" y="0"/>
                </a:cxn>
                <a:cxn ang="0">
                  <a:pos x="0" y="26"/>
                </a:cxn>
                <a:cxn ang="0">
                  <a:pos x="7" y="44"/>
                </a:cxn>
              </a:cxnLst>
              <a:rect l="T0" t="T1" r="T2" b="T3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</a:gdLst>
              <a:ahLst/>
              <a:cxnLst>
                <a:cxn ang="0">
                  <a:pos x="7" y="18"/>
                </a:cxn>
                <a:cxn ang="0">
                  <a:pos x="0" y="0"/>
                </a:cxn>
                <a:cxn ang="0">
                  <a:pos x="12" y="48"/>
                </a:cxn>
                <a:cxn ang="0">
                  <a:pos x="16" y="62"/>
                </a:cxn>
                <a:cxn ang="0">
                  <a:pos x="51" y="135"/>
                </a:cxn>
                <a:cxn ang="0">
                  <a:pos x="52" y="135"/>
                </a:cxn>
                <a:cxn ang="0">
                  <a:pos x="24" y="56"/>
                </a:cxn>
                <a:cxn ang="0">
                  <a:pos x="7" y="18"/>
                </a:cxn>
              </a:cxnLst>
              <a:rect l="T0" t="T1" r="T2" b="T3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</a:gdLst>
              <a:ahLst/>
              <a:cxnLst>
                <a:cxn ang="0">
                  <a:pos x="7" y="210"/>
                </a:cxn>
                <a:cxn ang="0">
                  <a:pos x="26" y="445"/>
                </a:cxn>
                <a:cxn ang="0">
                  <a:pos x="57" y="679"/>
                </a:cxn>
                <a:cxn ang="0">
                  <a:pos x="101" y="911"/>
                </a:cxn>
                <a:cxn ang="0">
                  <a:pos x="103" y="920"/>
                </a:cxn>
                <a:cxn ang="0">
                  <a:pos x="99" y="874"/>
                </a:cxn>
                <a:cxn ang="0">
                  <a:pos x="99" y="866"/>
                </a:cxn>
                <a:cxn ang="0">
                  <a:pos x="63" y="678"/>
                </a:cxn>
                <a:cxn ang="0">
                  <a:pos x="30" y="444"/>
                </a:cxn>
                <a:cxn ang="0">
                  <a:pos x="9" y="209"/>
                </a:cxn>
                <a:cxn ang="0">
                  <a:pos x="3" y="9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92"/>
                </a:cxn>
                <a:cxn ang="0">
                  <a:pos x="7" y="210"/>
                </a:cxn>
              </a:cxnLst>
              <a:rect l="T0" t="T1" r="T2" b="T3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</a:gdLst>
              <a:ahLst/>
              <a:cxnLst>
                <a:cxn ang="0">
                  <a:pos x="53" y="229"/>
                </a:cxn>
                <a:cxn ang="0">
                  <a:pos x="88" y="330"/>
                </a:cxn>
                <a:cxn ang="0">
                  <a:pos x="88" y="308"/>
                </a:cxn>
                <a:cxn ang="0">
                  <a:pos x="88" y="304"/>
                </a:cxn>
                <a:cxn ang="0">
                  <a:pos x="62" y="226"/>
                </a:cxn>
                <a:cxn ang="0">
                  <a:pos x="0" y="0"/>
                </a:cxn>
                <a:cxn ang="0">
                  <a:pos x="7" y="63"/>
                </a:cxn>
                <a:cxn ang="0">
                  <a:pos x="53" y="229"/>
                </a:cxn>
              </a:cxnLst>
              <a:rect l="T0" t="T1" r="T2" b="T3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</a:gdLst>
              <a:ahLst/>
              <a:cxnLst>
                <a:cxn ang="0">
                  <a:pos x="6" y="15"/>
                </a:cxn>
                <a:cxn ang="0">
                  <a:pos x="0" y="0"/>
                </a:cxn>
                <a:cxn ang="0">
                  <a:pos x="1" y="29"/>
                </a:cxn>
                <a:cxn ang="0">
                  <a:pos x="42" y="127"/>
                </a:cxn>
                <a:cxn ang="0">
                  <a:pos x="80" y="207"/>
                </a:cxn>
                <a:cxn ang="0">
                  <a:pos x="90" y="207"/>
                </a:cxn>
                <a:cxn ang="0">
                  <a:pos x="50" y="123"/>
                </a:cxn>
                <a:cxn ang="0">
                  <a:pos x="6" y="15"/>
                </a:cxn>
              </a:cxnLst>
              <a:rect l="T0" t="T1" r="T2" b="T3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</a:gdLst>
              <a:ahLst/>
              <a:cxnLst>
                <a:cxn ang="0">
                  <a:pos x="101" y="409"/>
                </a:cxn>
                <a:cxn ang="0">
                  <a:pos x="78" y="344"/>
                </a:cxn>
                <a:cxn ang="0">
                  <a:pos x="29" y="151"/>
                </a:cxn>
                <a:cxn ang="0">
                  <a:pos x="13" y="53"/>
                </a:cxn>
                <a:cxn ang="0">
                  <a:pos x="0" y="0"/>
                </a:cxn>
                <a:cxn ang="0">
                  <a:pos x="21" y="152"/>
                </a:cxn>
                <a:cxn ang="0">
                  <a:pos x="69" y="347"/>
                </a:cxn>
                <a:cxn ang="0">
                  <a:pos x="103" y="441"/>
                </a:cxn>
                <a:cxn ang="0">
                  <a:pos x="115" y="467"/>
                </a:cxn>
                <a:cxn ang="0">
                  <a:pos x="112" y="458"/>
                </a:cxn>
                <a:cxn ang="0">
                  <a:pos x="101" y="409"/>
                </a:cxn>
              </a:cxnLst>
              <a:rect l="T0" t="T1" r="T2" b="T3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</a:gdLst>
              <a:ahLst/>
              <a:cxnLst>
                <a:cxn ang="0">
                  <a:pos x="17" y="633"/>
                </a:cxn>
                <a:cxn ang="0">
                  <a:pos x="13" y="597"/>
                </a:cxn>
                <a:cxn ang="0">
                  <a:pos x="5" y="398"/>
                </a:cxn>
                <a:cxn ang="0">
                  <a:pos x="13" y="198"/>
                </a:cxn>
                <a:cxn ang="0">
                  <a:pos x="22" y="99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0" y="99"/>
                </a:cxn>
                <a:cxn ang="0">
                  <a:pos x="10" y="198"/>
                </a:cxn>
                <a:cxn ang="0">
                  <a:pos x="1" y="398"/>
                </a:cxn>
                <a:cxn ang="0">
                  <a:pos x="7" y="589"/>
                </a:cxn>
                <a:cxn ang="0">
                  <a:pos x="16" y="632"/>
                </a:cxn>
                <a:cxn ang="0">
                  <a:pos x="17" y="633"/>
                </a:cxn>
              </a:cxnLst>
              <a:rect l="T0" t="T1" r="T2" b="T3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</a:gdLst>
              <a:ahLst/>
              <a:cxnLst>
                <a:cxn ang="0">
                  <a:pos x="22" y="59"/>
                </a:cxn>
                <a:cxn ang="0">
                  <a:pos x="28" y="59"/>
                </a:cxn>
                <a:cxn ang="0">
                  <a:pos x="0" y="0"/>
                </a:cxn>
                <a:cxn ang="0">
                  <a:pos x="22" y="59"/>
                </a:cxn>
              </a:cxnLst>
              <a:rect l="T0" t="T1" r="T2" b="T3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4" y="54"/>
                </a:cxn>
                <a:cxn ang="0">
                  <a:pos x="17" y="107"/>
                </a:cxn>
                <a:cxn ang="0">
                  <a:pos x="10" y="44"/>
                </a:cxn>
                <a:cxn ang="0">
                  <a:pos x="9" y="43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" y="54"/>
                </a:cxn>
              </a:cxnLst>
              <a:rect l="T0" t="T1" r="T2" b="T3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</a:gdLst>
              <a:ahLst/>
              <a:cxnLst>
                <a:cxn ang="0">
                  <a:pos x="8" y="553"/>
                </a:cxn>
                <a:cxn ang="0">
                  <a:pos x="35" y="397"/>
                </a:cxn>
                <a:cxn ang="0">
                  <a:pos x="99" y="252"/>
                </a:cxn>
                <a:cxn ang="0">
                  <a:pos x="187" y="119"/>
                </a:cxn>
                <a:cxn ang="0">
                  <a:pos x="238" y="58"/>
                </a:cxn>
                <a:cxn ang="0">
                  <a:pos x="265" y="28"/>
                </a:cxn>
                <a:cxn ang="0">
                  <a:pos x="294" y="0"/>
                </a:cxn>
                <a:cxn ang="0">
                  <a:pos x="293" y="0"/>
                </a:cxn>
                <a:cxn ang="0">
                  <a:pos x="264" y="27"/>
                </a:cxn>
                <a:cxn ang="0">
                  <a:pos x="237" y="56"/>
                </a:cxn>
                <a:cxn ang="0">
                  <a:pos x="185" y="117"/>
                </a:cxn>
                <a:cxn ang="0">
                  <a:pos x="95" y="249"/>
                </a:cxn>
                <a:cxn ang="0">
                  <a:pos x="30" y="396"/>
                </a:cxn>
                <a:cxn ang="0">
                  <a:pos x="0" y="549"/>
                </a:cxn>
                <a:cxn ang="0">
                  <a:pos x="7" y="568"/>
                </a:cxn>
                <a:cxn ang="0">
                  <a:pos x="8" y="553"/>
                </a:cxn>
              </a:cxnLst>
              <a:rect l="T0" t="T1" r="T2" b="T3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</a:gdLst>
              <a:ahLst/>
              <a:cxnLst>
                <a:cxn ang="0">
                  <a:pos x="0" y="0"/>
                </a:cxn>
                <a:cxn ang="0">
                  <a:pos x="19" y="53"/>
                </a:cxn>
                <a:cxn ang="0">
                  <a:pos x="25" y="53"/>
                </a:cxn>
                <a:cxn ang="0">
                  <a:pos x="0" y="0"/>
                </a:cxn>
              </a:cxnLst>
              <a:rect l="T0" t="T1" r="T2" b="T3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</a:gdLst>
              <a:ahLst/>
              <a:cxnLst>
                <a:cxn ang="0">
                  <a:pos x="0" y="0"/>
                </a:cxn>
                <a:cxn ang="0">
                  <a:pos x="7" y="89"/>
                </a:cxn>
                <a:cxn ang="0">
                  <a:pos x="18" y="117"/>
                </a:cxn>
                <a:cxn ang="0">
                  <a:pos x="29" y="141"/>
                </a:cxn>
                <a:cxn ang="0">
                  <a:pos x="27" y="1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0" y="0"/>
                </a:cxn>
              </a:cxnLst>
              <a:rect l="T0" t="T1" r="T2" b="T3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0" y="26"/>
                </a:cxn>
                <a:cxn ang="0">
                  <a:pos x="4" y="37"/>
                </a:cxn>
                <a:cxn ang="0">
                  <a:pos x="8" y="48"/>
                </a:cxn>
                <a:cxn ang="0">
                  <a:pos x="7" y="19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26"/>
                </a:cxn>
              </a:cxnLst>
              <a:rect l="T0" t="T1" r="T2" b="T3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</a:gdLst>
              <a:ahLst/>
              <a:cxnLst>
                <a:cxn ang="0">
                  <a:pos x="11" y="28"/>
                </a:cxn>
                <a:cxn ang="0">
                  <a:pos x="0" y="0"/>
                </a:cxn>
                <a:cxn ang="0">
                  <a:pos x="11" y="49"/>
                </a:cxn>
                <a:cxn ang="0">
                  <a:pos x="14" y="58"/>
                </a:cxn>
                <a:cxn ang="0">
                  <a:pos x="39" y="111"/>
                </a:cxn>
                <a:cxn ang="0">
                  <a:pos x="44" y="111"/>
                </a:cxn>
                <a:cxn ang="0">
                  <a:pos x="22" y="52"/>
                </a:cxn>
                <a:cxn ang="0">
                  <a:pos x="11" y="28"/>
                </a:cxn>
              </a:cxnLst>
              <a:rect l="T0" t="T1" r="T2" b="T3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  <a:endParaRPr lang="en-US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411B84-A3A2-4EE1-80D3-66CFF93DD259}" type="datetimeFigureOut">
              <a:rPr lang="en-US"/>
              <a:pPr>
                <a:defRPr/>
              </a:pPr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000" dirty="0">
                <a:solidFill>
                  <a:srgbClr val="FE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876321-D6FD-421F-B5C6-C8CB0DACDA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hyperlink" Target="https://www.facebook.com/1618720041730212/photos/pcb.1821130461489168/1821129721489242/?type=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ytuł 1"/>
          <p:cNvSpPr>
            <a:spLocks noGrp="1"/>
          </p:cNvSpPr>
          <p:nvPr>
            <p:ph type="ctrTitle"/>
          </p:nvPr>
        </p:nvSpPr>
        <p:spPr>
          <a:xfrm>
            <a:off x="2589213" y="425450"/>
            <a:ext cx="8915400" cy="3424238"/>
          </a:xfrm>
        </p:spPr>
        <p:txBody>
          <a:bodyPr/>
          <a:lstStyle/>
          <a:p>
            <a:pPr algn="ctr"/>
            <a:r>
              <a:rPr lang="pl-PL" sz="4000" b="1" smtClean="0"/>
              <a:t>Program „Bezpieczna Szkoła 2016/2017” </a:t>
            </a:r>
            <a:br>
              <a:rPr lang="pl-PL" sz="4000" b="1" smtClean="0"/>
            </a:br>
            <a:r>
              <a:rPr lang="pl-PL" sz="4000" b="1" smtClean="0"/>
              <a:t>SOSW „Okruszek”                      </a:t>
            </a:r>
            <a:br>
              <a:rPr lang="pl-PL" sz="4000" b="1" smtClean="0"/>
            </a:br>
            <a:r>
              <a:rPr lang="pl-PL" sz="4000" b="1" smtClean="0"/>
              <a:t>w Kołobrzegu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589213" y="4776788"/>
            <a:ext cx="8915400" cy="1127125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pl-PL" sz="4000" b="1" dirty="0" smtClean="0"/>
              <a:t>„Bezpieczna wędrówka z lasu do miasta”</a:t>
            </a:r>
            <a:endParaRPr lang="pl-PL" sz="4000" b="1" dirty="0"/>
          </a:p>
        </p:txBody>
      </p:sp>
      <p:sp>
        <p:nvSpPr>
          <p:cNvPr id="18435" name="pole tekstowe 3"/>
          <p:cNvSpPr txBox="1">
            <a:spLocks noChangeArrowheads="1"/>
          </p:cNvSpPr>
          <p:nvPr/>
        </p:nvSpPr>
        <p:spPr bwMode="auto">
          <a:xfrm>
            <a:off x="1236663" y="2471738"/>
            <a:ext cx="2486025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18436" name="Picture 2" descr="Bezpieczna Szkoła -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4888" y="890588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 descr="Znalezione obrazy dla zapytania logo sosw okruszek kołobrz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98075" y="2974975"/>
            <a:ext cx="1506538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ytuł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pPr algn="ctr"/>
            <a:r>
              <a:rPr lang="pl-PL" b="1" smtClean="0"/>
              <a:t>Krótki opis naszej inicjatywy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1905000"/>
            <a:ext cx="8915400" cy="4006850"/>
          </a:xfrm>
        </p:spPr>
        <p:txBody>
          <a:bodyPr rtlCol="0">
            <a:normAutofit fontScale="92500"/>
          </a:bodyPr>
          <a:lstStyle/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Przystępując do udziału w programie „Bezpieczna Szkoła” mieliśmy na uwadze najbliższe otoczenie naszych uczniów, w którym funkcjonują na co dzień,    a także formy spędzania wolnego czasu podczas dni wolnych od zajęć szkolnych.</a:t>
            </a:r>
          </a:p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Zastanawialiśmy się z jakimi zagrożeniami może im przyjść się zmierzyć                 w codziennych sytuacjach i gdzie mogą szukać wsparcia. Dlatego zaplanowaliśmy cykl spotkań profilaktycznych i imprez szkolnych, angażujących do współpracy służby mundurowe i inne podmioty zewnętrzne, działające na rzecz poprawy bezpieczeństwa.</a:t>
            </a:r>
          </a:p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Inicjatywa uwzględniała metody i środki dostosowane do możliwości psychofizycznych uczniów niepełnosprawnych.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347663"/>
            <a:ext cx="8915400" cy="556418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Nasze działania rozpoczęliśmy od zorganizowania w dniu 20.09.2016 r. próbnej ewakuacji szkoły przy współpracy przedstawiciela Straży Pożarnej              w Kołobrzegu.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Nauczyciele i uczniowie mieli możliwość przećwiczenia scenariusza pożaru jednego z pomieszczeń na I piętrze. Dodatkowo pod okiem funkcjonariusza została utrwalona instrukcja obsługi gaśnicy proszkowej.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</p:txBody>
      </p:sp>
      <p:pic>
        <p:nvPicPr>
          <p:cNvPr id="2052" name="Picture 4" descr="Zdjęcie użytkownika SOSW Okruszek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3676650"/>
            <a:ext cx="4395787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9800" y="3676650"/>
            <a:ext cx="4010025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5627688" y="10509250"/>
            <a:ext cx="6651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2056" name="Picture 8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83100" y="3954463"/>
            <a:ext cx="500380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44475"/>
            <a:ext cx="8915400" cy="5667375"/>
          </a:xfrm>
        </p:spPr>
        <p:txBody>
          <a:bodyPr/>
          <a:lstStyle/>
          <a:p>
            <a:pPr marL="0" indent="0" algn="just">
              <a:spcBef>
                <a:spcPts val="600"/>
              </a:spcBef>
              <a:buFont typeface="Wingdings 3" pitchFamily="18" charset="2"/>
              <a:buNone/>
            </a:pPr>
            <a:r>
              <a:rPr lang="pl-PL" smtClean="0"/>
              <a:t>		W nawiązaniu do rozpoczętego niedawno roku szkolnego i jesiennego sezonu grzybowego postanowiliśmy zwrócić szczególną uwagę na kształtowanie bezpiecznych zachowań na drodze i w lesie. </a:t>
            </a:r>
          </a:p>
          <a:p>
            <a:pPr marL="0" indent="0" algn="just">
              <a:spcBef>
                <a:spcPts val="600"/>
              </a:spcBef>
              <a:buFont typeface="Wingdings 3" pitchFamily="18" charset="2"/>
              <a:buNone/>
            </a:pPr>
            <a:r>
              <a:rPr lang="pl-PL" smtClean="0"/>
              <a:t>		Dnia </a:t>
            </a:r>
            <a:r>
              <a:rPr lang="pl-PL" b="1" smtClean="0"/>
              <a:t>28.09 2016 r. </a:t>
            </a:r>
            <a:r>
              <a:rPr lang="pl-PL" smtClean="0"/>
              <a:t>w naszej placówce odbyła się impreza z gościnnym udziałem przedstawiciela Leśnictwa Grzybowo. Uczniowie uczestniczyli w dwóch etapach zadań i konkurencji pod hasłem </a:t>
            </a:r>
            <a:r>
              <a:rPr lang="pl-PL" b="1" smtClean="0"/>
              <a:t>„Wycieczka do miasta” </a:t>
            </a:r>
            <a:r>
              <a:rPr lang="pl-PL" smtClean="0"/>
              <a:t>oraz </a:t>
            </a:r>
            <a:r>
              <a:rPr lang="pl-PL" b="1" smtClean="0"/>
              <a:t>„Wycieczka do lasu”.</a:t>
            </a:r>
          </a:p>
          <a:p>
            <a:pPr marL="0" indent="0" algn="just">
              <a:spcBef>
                <a:spcPts val="600"/>
              </a:spcBef>
              <a:buFont typeface="Wingdings 3" pitchFamily="18" charset="2"/>
              <a:buNone/>
            </a:pPr>
            <a:r>
              <a:rPr lang="pl-PL" smtClean="0"/>
              <a:t>		Pierwszy etap obejmował tematyką zasady bezpieczeństwa w ruchu drogowym np. prawidłowe przechodzenie przez jezdnię, znajomość znaków drogowych. Natomiast drugi etap obejmował zasady bezpieczeństwa obowiązujące w lesie np. prawidłowy ubiór, znajomość grzybów, zachowanie ciszy. W tym etapie mogliśmy liczyć na wsparcie i wiedze naszego gościa, który został jurorem podczas przebiegu konkurencji.</a:t>
            </a:r>
          </a:p>
          <a:p>
            <a:pPr marL="0" indent="0" algn="just">
              <a:buFont typeface="Wingdings 3" pitchFamily="18" charset="2"/>
              <a:buNone/>
            </a:pPr>
            <a:endParaRPr lang="pl-PL" smtClean="0"/>
          </a:p>
        </p:txBody>
      </p:sp>
      <p:pic>
        <p:nvPicPr>
          <p:cNvPr id="3076" name="Picture 4" descr="Zdjęcie użytkownika SOSW Okruszek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4197350"/>
            <a:ext cx="3709987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pole tekstowe 5"/>
          <p:cNvSpPr txBox="1">
            <a:spLocks noChangeArrowheads="1"/>
          </p:cNvSpPr>
          <p:nvPr/>
        </p:nvSpPr>
        <p:spPr bwMode="auto">
          <a:xfrm>
            <a:off x="7032625" y="5113338"/>
            <a:ext cx="1957388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3078" name="Picture 6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7863" y="4197350"/>
            <a:ext cx="3748087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pole tekstowe 6"/>
          <p:cNvSpPr txBox="1">
            <a:spLocks noChangeArrowheads="1"/>
          </p:cNvSpPr>
          <p:nvPr/>
        </p:nvSpPr>
        <p:spPr bwMode="auto">
          <a:xfrm>
            <a:off x="2022475" y="12101513"/>
            <a:ext cx="901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3080" name="Picture 8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3725" y="4435475"/>
            <a:ext cx="3576638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pole tekstowe 7"/>
          <p:cNvSpPr txBox="1">
            <a:spLocks noChangeArrowheads="1"/>
          </p:cNvSpPr>
          <p:nvPr/>
        </p:nvSpPr>
        <p:spPr bwMode="auto">
          <a:xfrm>
            <a:off x="13439775" y="13044488"/>
            <a:ext cx="219075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3082" name="Picture 10" descr="Zdjęcie użytkownika SOSW Okruszek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02625" y="4413250"/>
            <a:ext cx="351790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pole tekstowe 8"/>
          <p:cNvSpPr txBox="1">
            <a:spLocks noChangeArrowheads="1"/>
          </p:cNvSpPr>
          <p:nvPr/>
        </p:nvSpPr>
        <p:spPr bwMode="auto">
          <a:xfrm>
            <a:off x="9967913" y="5280025"/>
            <a:ext cx="52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sp>
        <p:nvSpPr>
          <p:cNvPr id="21514" name="pole tekstowe 9"/>
          <p:cNvSpPr txBox="1">
            <a:spLocks noChangeArrowheads="1"/>
          </p:cNvSpPr>
          <p:nvPr/>
        </p:nvSpPr>
        <p:spPr bwMode="auto">
          <a:xfrm>
            <a:off x="7864475" y="12228513"/>
            <a:ext cx="1201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3086" name="Picture 14" descr="Zdjęcie użytkownika SOSW Okruszek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1313" y="4292600"/>
            <a:ext cx="35687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57175"/>
            <a:ext cx="8915400" cy="5654675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</a:t>
            </a:r>
          </a:p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endParaRPr lang="pl-PL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Dnia </a:t>
            </a:r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17.10.2016 r.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w naszej szkole odbyły się warsztaty </a:t>
            </a:r>
            <a:r>
              <a:rPr lang="pl-PL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profilaktyczno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edukacyjne w ramach projektu </a:t>
            </a:r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„Twoje życie – Twój wybór” 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sfinansowanego ze środków Gminy Miasta Kołobrzeg. Wszystkie etapy programu zrealizował pan Andrzej Rakowski z Ośrodka Profilaktyki i Terapii Uzależnień w Płocku.</a:t>
            </a:r>
          </a:p>
          <a:p>
            <a:pPr mar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Uczniowie klas młodszych wzięli udział w program pt. </a:t>
            </a:r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„Cukierki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”, którego celem było przybliżenie dzieciom podstawowych informacji na temat środków uzależniających i zagrożeń z nimi związanych. Oprócz tego kluczowym założeniem było kształtowanie umiejętności troski o własne bezpieczeństwo w relacjach z innymi oraz nauka postaw asertywnych względem osób nieznajomych.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96863"/>
            <a:ext cx="8915400" cy="561498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	Kolejnym etapem były zajęcia dla klas IV – VI w ramach programu profilaktycznego </a:t>
            </a:r>
            <a:r>
              <a:rPr lang="pl-PL" b="1" smtClean="0"/>
              <a:t>„Potrafię być sobą”. </a:t>
            </a:r>
            <a:r>
              <a:rPr lang="pl-PL" smtClean="0"/>
              <a:t>Oprócz podstawowej wiedzy na temat uzależnień, narkotyków, alkoholu, główny nacisk położono na trening zachowań, który pozwala uczniom spokojnie, stanowczo i skutecznie chronić siebie – zdrowie, wolność, więzi z innymi ludźmi, przede wszystkim nie obawiać się czyjejś presji.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ymbol zastępczy zawartości 2"/>
          <p:cNvSpPr>
            <a:spLocks noGrp="1"/>
          </p:cNvSpPr>
          <p:nvPr>
            <p:ph idx="1"/>
          </p:nvPr>
        </p:nvSpPr>
        <p:spPr>
          <a:xfrm>
            <a:off x="2651125" y="128588"/>
            <a:ext cx="8915400" cy="55245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Ostatnią częścią działań sfinansowanych ze środków Gminy Miasta Kołobrzeg były zajęcia skierowane do klas gimnazjalnych pod hasłem                     </a:t>
            </a:r>
            <a:r>
              <a:rPr lang="pl-PL" b="1" smtClean="0"/>
              <a:t>„Nie daj się oszukać. Dopalacze to też narkotyki”. </a:t>
            </a:r>
            <a:r>
              <a:rPr lang="pl-PL" smtClean="0"/>
              <a:t>Celem nadrzędnym było rozbrojenie mitu na temat środków psychoaktywnych tj. dopalacze i inne narkotyki.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Poniżej przedstawiamy fotorelację z przebiegu projektu z dnia 17.10.2016 r.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</p:txBody>
      </p:sp>
      <p:pic>
        <p:nvPicPr>
          <p:cNvPr id="4098" name="Picture 2" descr="Zdjęcie użytkownika SOSW Okruszek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3005138"/>
            <a:ext cx="4221162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7275" y="3005138"/>
            <a:ext cx="4097338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4088" y="4024313"/>
            <a:ext cx="3614737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Zdjęcie użytkownika SOSW Okruszek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15288" y="4143375"/>
            <a:ext cx="37877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153988"/>
            <a:ext cx="8915400" cy="575786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</a:t>
            </a:r>
            <a:r>
              <a:rPr lang="pl-PL" b="1" smtClean="0"/>
              <a:t>20.10.2016 r.</a:t>
            </a:r>
            <a:r>
              <a:rPr lang="pl-PL" smtClean="0"/>
              <a:t> w Okruszku gościliśmy zespół profilaktyczno - muzyczny działający w ramach </a:t>
            </a:r>
            <a:r>
              <a:rPr lang="pl-PL" b="1" smtClean="0"/>
              <a:t>Stowarzyszenia Pomocy „Arka Noego“, </a:t>
            </a:r>
            <a:r>
              <a:rPr lang="pl-PL" smtClean="0"/>
              <a:t>który przedstawił nam swój autorski program pt. </a:t>
            </a:r>
            <a:r>
              <a:rPr lang="pl-PL" b="1" smtClean="0"/>
              <a:t>„ I Ty możesz zmienić swoje życie.                             Stop narkomanii - alkoholizmowi – przemocy”</a:t>
            </a:r>
            <a:r>
              <a:rPr lang="pl-PL" smtClean="0"/>
              <a:t>. Prowadzący odwoływali się do osobistych przeżyć, przez co koncert był ciekawy i autentyczny. </a:t>
            </a:r>
            <a:br>
              <a:rPr lang="pl-PL" smtClean="0"/>
            </a:br>
            <a:r>
              <a:rPr lang="pl-PL" smtClean="0"/>
              <a:t>		Spotkanie zostało zrealizowane w ramach prowadzonego                             w placówce projektu profilaktyczno –edukacyjnego „ Twoje życie – Twój wybór” a sfinansowane ze środków budżetu Gminy Miasto Kołobrzeg.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</p:txBody>
      </p:sp>
      <p:pic>
        <p:nvPicPr>
          <p:cNvPr id="5124" name="Picture 4" descr="http://www.soswokruszek.pl/gallery/20161020_100327_resiz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3549650"/>
            <a:ext cx="342265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http://www.soswokruszek.pl/gallery/20161020_101426_resiz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3549650"/>
            <a:ext cx="3424237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http://www.soswokruszek.pl/gallery/20161020_110330_resize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10150" y="3833813"/>
            <a:ext cx="36830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ymbol zastępczy zawartości 2"/>
          <p:cNvSpPr>
            <a:spLocks noGrp="1"/>
          </p:cNvSpPr>
          <p:nvPr>
            <p:ph idx="1"/>
          </p:nvPr>
        </p:nvSpPr>
        <p:spPr>
          <a:xfrm>
            <a:off x="2473325" y="90488"/>
            <a:ext cx="8915400" cy="5768975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Działanie w ramach programy </a:t>
            </a:r>
            <a:r>
              <a:rPr lang="pl-PL" b="1" smtClean="0"/>
              <a:t>„Bezpieczna szkoła”</a:t>
            </a:r>
            <a:r>
              <a:rPr lang="pl-PL" smtClean="0"/>
              <a:t> skierowaliśmy również do Rady Pedagogicznej.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Dnia </a:t>
            </a:r>
            <a:r>
              <a:rPr lang="pl-PL" b="1" smtClean="0"/>
              <a:t>18.11.2016 r.</a:t>
            </a:r>
            <a:r>
              <a:rPr lang="pl-PL" smtClean="0"/>
              <a:t> odbyło się szkolenie, przeprowadzone przez przedstawiciela Komendy Powiatowej Policji w Kołobrzegu pt. </a:t>
            </a:r>
            <a:r>
              <a:rPr lang="pl-PL" b="1" smtClean="0"/>
              <a:t>„Zasady postępowania na wypadek wtargnięcia na teren placówki oświatowej”.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</a:t>
            </a:r>
          </a:p>
        </p:txBody>
      </p:sp>
      <p:pic>
        <p:nvPicPr>
          <p:cNvPr id="6148" name="Picture 4" descr="http://www.soswokruszek.pl/gallery/20161118_151648-1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500" y="2797175"/>
            <a:ext cx="475773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http://www.soswokruszek.pl/gallery/20161118_151615-1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8013" y="2433638"/>
            <a:ext cx="2413000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06375"/>
            <a:ext cx="8915400" cy="5705475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Kolejnym działaniem w ramach programu „Bezpieczna szkoła” było zorganizowanie spotkania z przedstawicielem Komendy Powiatowej Policji                 w Kołobrzegu dla dzieci klas podstawowych pt. </a:t>
            </a:r>
            <a:r>
              <a:rPr lang="pl-PL" b="1" smtClean="0"/>
              <a:t>„Zawód policjant”, </a:t>
            </a:r>
            <a:r>
              <a:rPr lang="pl-PL" smtClean="0"/>
              <a:t>które odbyło się </a:t>
            </a:r>
            <a:r>
              <a:rPr lang="pl-PL" b="1" smtClean="0"/>
              <a:t>22.11.2016 r.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Uczniowie dowiedzieli się wielu ciekawych informacji na temat  ciężkiej i odpowiedzialnej pracy każdego policjanta. Funkcjonariusz zaprezentował nam również swój strój oraz sprzęt, z którego korzysta podczas służby. Przypomniał nam o podstawowych zasadach bezpieczeństwa w ruchu drogowym i podczas kontaktów z innymi ludźmi. Powtórzyliśmy również wszystkie numery alarmowe. </a:t>
            </a:r>
          </a:p>
        </p:txBody>
      </p:sp>
      <p:pic>
        <p:nvPicPr>
          <p:cNvPr id="7170" name="Picture 2" descr="http://www.soswokruszek.pl/gallery/20161122_100532-1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4398963"/>
            <a:ext cx="3887787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http://www.soswokruszek.pl/gallery/20161122_100927-1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8363" y="4386263"/>
            <a:ext cx="3910012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http://www.soswokruszek.pl/gallery/20161122_102624-1-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5813" y="4065588"/>
            <a:ext cx="1598612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 descr="http://www.soswokruszek.pl/gallery/20161122_102750-1-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63150" y="4065588"/>
            <a:ext cx="1541463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490538"/>
            <a:ext cx="8915400" cy="551338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Kontynuując działanie w porozumieniu z Komendą Powiatową Policji w Kołobrzegu, kolejne spotkania z funkcjonariuszem skierowane było do młodzieży klas gimnazjalnych. Odbyło się ono </a:t>
            </a:r>
            <a:r>
              <a:rPr lang="pl-PL" b="1" smtClean="0"/>
              <a:t>17.01.2017 r.</a:t>
            </a:r>
            <a:r>
              <a:rPr lang="pl-PL" smtClean="0"/>
              <a:t> i dotyczyło </a:t>
            </a:r>
            <a:r>
              <a:rPr lang="pl-PL" b="1" smtClean="0"/>
              <a:t>„Profilaktyki uzależnień od środków psychoaktywnych”.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Przedstawiona prezentacja szczegółowo opisywała rodzaje środków psychoaktywnych oraz wpływ ich działania na organizm człowieka.                         Dla podkreślenia dramatycznego w skutkach sięgania po narkotyki było pokazanie zdjęć porównujących osoby przed oraz w trakcie ich zażywania. 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</p:txBody>
      </p:sp>
      <p:pic>
        <p:nvPicPr>
          <p:cNvPr id="8194" name="Picture 2" descr="Zdjęcie użytkownika SOSW Okruszek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4078288"/>
            <a:ext cx="4294187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050" y="4078288"/>
            <a:ext cx="4294188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80000" y="4383088"/>
            <a:ext cx="4152900" cy="233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69875"/>
            <a:ext cx="8915400" cy="5641975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 typeface="Wingdings 3" pitchFamily="18" charset="2"/>
              <a:buNone/>
            </a:pPr>
            <a:r>
              <a:rPr lang="pl-PL" smtClean="0"/>
              <a:t>			</a:t>
            </a:r>
            <a:r>
              <a:rPr lang="pl-PL" b="1" smtClean="0"/>
              <a:t>23.01.2017 r.</a:t>
            </a:r>
            <a:r>
              <a:rPr lang="pl-PL" smtClean="0"/>
              <a:t> uczestniczyliśmy w profilaktycznym spektaklu teatralnym pt.: </a:t>
            </a:r>
            <a:r>
              <a:rPr lang="pl-PL" b="1" smtClean="0"/>
              <a:t>„ Wyjście poza schemat” </a:t>
            </a:r>
            <a:r>
              <a:rPr lang="pl-PL" smtClean="0"/>
              <a:t>zaprezentowanym przez artystów teatru Inspracja z Krakowa. </a:t>
            </a:r>
            <a:br>
              <a:rPr lang="pl-PL" smtClean="0"/>
            </a:br>
            <a:r>
              <a:rPr lang="pl-PL" smtClean="0"/>
              <a:t>			Głównym tematem i celem przedstawienia było zilustrowanie negatywnego zjawiska jakim jest cyberprzemoc. Jednakże przewodnim motywem spektaklu jest kształtowanie świadomości szkodliwości postaw występujących w grupie rówieśniczej polegających na bagatelizowaniu ataków, dystansowaniu się wobec ofiary, próbach rozwiązywania problemu we własnym gronie bez udziału osób dorosłych. </a:t>
            </a:r>
          </a:p>
        </p:txBody>
      </p:sp>
      <p:pic>
        <p:nvPicPr>
          <p:cNvPr id="9218" name="Picture 2" descr="Zdjęcie użytkownika SOSW Okruszek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8275" y="4173538"/>
            <a:ext cx="37973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72425" y="4173538"/>
            <a:ext cx="3795713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pole tekstowe 5"/>
          <p:cNvSpPr txBox="1">
            <a:spLocks noChangeArrowheads="1"/>
          </p:cNvSpPr>
          <p:nvPr/>
        </p:nvSpPr>
        <p:spPr bwMode="auto">
          <a:xfrm>
            <a:off x="4430713" y="12114213"/>
            <a:ext cx="10160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9222" name="Picture 6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56238" y="4481513"/>
            <a:ext cx="35639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06375"/>
            <a:ext cx="8915400" cy="5705475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 typeface="Wingdings 3" pitchFamily="18" charset="2"/>
              <a:buNone/>
            </a:pPr>
            <a:r>
              <a:rPr lang="pl-PL" smtClean="0"/>
              <a:t>		</a:t>
            </a:r>
            <a:r>
              <a:rPr lang="pl-PL" b="1" smtClean="0"/>
              <a:t>09.02.2017 r. </a:t>
            </a:r>
            <a:r>
              <a:rPr lang="pl-PL" smtClean="0"/>
              <a:t>w Okruszku odbył się apel pod hasłem </a:t>
            </a:r>
            <a:r>
              <a:rPr lang="pl-PL" b="1" smtClean="0"/>
              <a:t>„Bezpieczne ferie zimowe” </a:t>
            </a:r>
            <a:r>
              <a:rPr lang="pl-PL" smtClean="0"/>
              <a:t>z gościnnym udziałem </a:t>
            </a:r>
            <a:r>
              <a:rPr lang="pl-PL" b="1" smtClean="0"/>
              <a:t>funkcjonariusza kołobrzeskiej Straży Miejskiej</a:t>
            </a:r>
            <a:r>
              <a:rPr lang="pl-PL" smtClean="0"/>
              <a:t>, który przypomniał uczniom numery alarmowe oraz zaprezentował, jak zachować się w przypadku ataku psa. Uczniowie uczestniczyli w wielu ciekawych zadaniach i konkurencjach mających na celu utrwalenie podstawowych zasad bezpieczeństwa podczas zimowego wypoczynku.</a:t>
            </a:r>
          </a:p>
          <a:p>
            <a:pPr marL="0" indent="0">
              <a:buFont typeface="Wingdings 3" pitchFamily="18" charset="2"/>
              <a:buNone/>
            </a:pPr>
            <a:r>
              <a:rPr lang="pl-PL" smtClean="0">
                <a:hlinkClick r:id="rId2"/>
              </a:rPr>
              <a:t/>
            </a:r>
            <a:br>
              <a:rPr lang="pl-PL" smtClean="0">
                <a:hlinkClick r:id="rId2"/>
              </a:rPr>
            </a:br>
            <a:endParaRPr lang="pl-PL" smtClean="0"/>
          </a:p>
        </p:txBody>
      </p:sp>
      <p:pic>
        <p:nvPicPr>
          <p:cNvPr id="10242" name="Picture 2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2400" y="2874963"/>
            <a:ext cx="246221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1225" y="2874963"/>
            <a:ext cx="3441700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Zdjęcie użytkownika SOSW Okruszek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1213" y="3757613"/>
            <a:ext cx="3711575" cy="247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pole tekstowe 6"/>
          <p:cNvSpPr txBox="1">
            <a:spLocks noChangeArrowheads="1"/>
          </p:cNvSpPr>
          <p:nvPr/>
        </p:nvSpPr>
        <p:spPr bwMode="auto">
          <a:xfrm>
            <a:off x="10864850" y="14068425"/>
            <a:ext cx="46038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>
              <a:latin typeface="Century Gothic" pitchFamily="34" charset="0"/>
            </a:endParaRPr>
          </a:p>
        </p:txBody>
      </p:sp>
      <p:pic>
        <p:nvPicPr>
          <p:cNvPr id="10248" name="Picture 8" descr="Zdjęcie użytkownika SOSW Okruszek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80350" y="3925888"/>
            <a:ext cx="37274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0" descr="Zdjęcie użytkownika SOSW Okruszek.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68950" y="3230563"/>
            <a:ext cx="360045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128588"/>
            <a:ext cx="8915400" cy="578326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	Przed feriami zimowymi ogłosiliśmy konkurs fotograficzny </a:t>
            </a:r>
            <a:r>
              <a:rPr lang="pl-PL" b="1" smtClean="0"/>
              <a:t>„Bezpieczeństwo podczas wypoczynku zimowego”. </a:t>
            </a:r>
            <a:r>
              <a:rPr lang="pl-PL" smtClean="0"/>
              <a:t>Zadaniem zespołów klasowych było zaprezentowanie bezpiecznych zachowań, które mogą ich spotkać podczas czasu wolnego od zajęć w szkole, np. bezpieczne zabawy na śniegu, bezpieczne poruszanie się po drodze itp..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	Wyniki konkursu zostały ogłoszone po powrocie z zimowego wypoczynku. Poniżej przedstawiamy przykładowe prace konkursowe.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</p:txBody>
      </p:sp>
      <p:pic>
        <p:nvPicPr>
          <p:cNvPr id="4" name="Symbol zastępczy zawartości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3644900"/>
            <a:ext cx="2339975" cy="310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ymbol zastępczy zawartości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3825" y="3455988"/>
            <a:ext cx="3167063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ymbol zastępczy zawartości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70925" y="3186113"/>
            <a:ext cx="3309938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ymbol zastępczy zawartości 2"/>
          <p:cNvSpPr>
            <a:spLocks noGrp="1"/>
          </p:cNvSpPr>
          <p:nvPr>
            <p:ph idx="1"/>
          </p:nvPr>
        </p:nvSpPr>
        <p:spPr>
          <a:xfrm>
            <a:off x="2035175" y="141288"/>
            <a:ext cx="8915400" cy="580866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	Co dwa miesiące wydawany jest w szkole kwartalnik: "Echo Okruszka". Nasi redaktorzy to pani Dorota Filipczak-Wojnicz i Krzysztof Biełooki natomiast zespół redakcyjny tworzą nauczyciele i uczniowie Okruszka. 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	W związku ze zbilżającymi się feriami zimowymi powstało wydanie specjalne naszej gazetki, które obejmowało swoją tematyką bezpieczeństwo podczas wypoczynku zimowego, a także kolorowanki, zagadki, opowiadania i inne rzeczy nawiązujące do ferii.</a:t>
            </a:r>
          </a:p>
        </p:txBody>
      </p:sp>
      <p:pic>
        <p:nvPicPr>
          <p:cNvPr id="32770" name="Picture 2" descr="Zdjęcie użytkownika SOSW Okruszek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72050" y="3046413"/>
            <a:ext cx="266065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38125"/>
            <a:ext cx="8915400" cy="5673725"/>
          </a:xfrm>
        </p:spPr>
        <p:txBody>
          <a:bodyPr rtlCol="0"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23 </a:t>
            </a: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24 marca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odbył się cykl zajęć 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profilaktycznych </a:t>
            </a:r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Uczymy się dokonywać właściwych wyborów</a:t>
            </a:r>
            <a:r>
              <a:rPr lang="pl-PL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prowadzonych przez specjalistę terapii uzależnień cert. Krajowego Biura ds. Przeciwdziałania Narkomanii  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Przemysława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Siciarza: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Dopalacze – wypalacze” 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prezentacja ukazująca niebezpieczeństwa zdrowotne, psychiczne, prawne i społeczne związane z kontaktem młodego człowieka ze środkami 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zastępczymi (dopalaczami).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Fakty i mity na temat narkotyków”- 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lekcja demaskująca mity na temat tzw. miękkich narkotyków (marihuana, syntetyczne </a:t>
            </a:r>
            <a:r>
              <a:rPr lang="pl-PL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kannabinoidy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oraz przedstawiająca zagrożenia 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związane z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ich używaniem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Napoje energetyczne – stop! Postaw na naturę”, 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zajęcia uświadamiające młodemu człowiekowi niepożądane  skutki nadużywania „</a:t>
            </a:r>
            <a:r>
              <a:rPr lang="pl-PL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energy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drinków” i przekierowujące uwagę młodego człowieka w stronę zdrowego żywienia i stylu 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życia.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celu zintegrowania środowiska uczniów, nauczycieli i rodziców w kontekście działań wychowawczo – profilaktycznych do udziału w zajęciach zaproszono rodziców naszych uczniów</a:t>
            </a: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Realizacja projektu możliwa była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dzięki </a:t>
            </a: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dofinansowaniu uzyskanemu z budżetu Gminy Miasto Kołobrzeg na rok 2017.</a:t>
            </a:r>
            <a:endParaRPr lang="pl-P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19075"/>
            <a:ext cx="8915400" cy="5653088"/>
          </a:xfrm>
        </p:spPr>
        <p:txBody>
          <a:bodyPr/>
          <a:lstStyle/>
          <a:p>
            <a:pPr marL="0" indent="0" algn="just">
              <a:buFont typeface="Wingdings 3" pitchFamily="18" charset="2"/>
              <a:buNone/>
            </a:pPr>
            <a:r>
              <a:rPr lang="pl-PL" smtClean="0"/>
              <a:t>Zdjęcia z przeprowadzonych zajęć profilaktycznych pt. </a:t>
            </a:r>
            <a:r>
              <a:rPr lang="pl-PL" b="1" smtClean="0"/>
              <a:t>„Uczymy się dokonywać właściwych wyborów”.</a:t>
            </a:r>
            <a:endParaRPr lang="pl-PL" smtClean="0"/>
          </a:p>
        </p:txBody>
      </p:sp>
      <p:pic>
        <p:nvPicPr>
          <p:cNvPr id="2050" name="Picture 2" descr="Zdjęcie użytkownika SOSW Okruszek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5575" y="1066800"/>
            <a:ext cx="4389438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5213" y="1543050"/>
            <a:ext cx="4195762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0875" y="4113213"/>
            <a:ext cx="4117975" cy="274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347663"/>
            <a:ext cx="8915400" cy="556418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z="2100" b="1" smtClean="0"/>
              <a:t>CYBERNAUCI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W dniach </a:t>
            </a:r>
            <a:r>
              <a:rPr lang="pl-PL" b="1" smtClean="0"/>
              <a:t>5.04.2017 r.</a:t>
            </a:r>
            <a:r>
              <a:rPr lang="pl-PL" smtClean="0"/>
              <a:t> i </a:t>
            </a:r>
            <a:r>
              <a:rPr lang="pl-PL" b="1" smtClean="0"/>
              <a:t>19.04.2017 r.</a:t>
            </a:r>
            <a:r>
              <a:rPr lang="pl-PL" smtClean="0"/>
              <a:t> odbyły się warsztaty w ramach ogólnopolskiego projektu szkoleniowego </a:t>
            </a:r>
            <a:r>
              <a:rPr lang="pl-PL" b="1" smtClean="0"/>
              <a:t>„Cybernauci” </a:t>
            </a:r>
            <a:r>
              <a:rPr lang="pl-PL" smtClean="0"/>
              <a:t>realizowanego przez Fundację Nowoczesna Polska w partnerstwie z Collegium Civitas, poświęconego bezpiecznemu korzystaniu z sieci internetowej. Projekt jest finansowany ze środków Ministra Edukacji Narodowej i został objęty honorowym patronatem przez Ministerstwo Cyfryzacji, Rzecznika Praw Dziecka oraz Ośrodek Rozwoju Edukacji. 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r>
              <a:rPr lang="pl-PL" smtClean="0"/>
              <a:t>		W zajęciach z wykwalifikowaną trenerką wzięli </a:t>
            </a:r>
            <a:r>
              <a:rPr lang="pl-PL" b="1" smtClean="0"/>
              <a:t>udział uczniowie, nauczyciele, a także rodzice</a:t>
            </a:r>
            <a:r>
              <a:rPr lang="pl-PL" smtClean="0"/>
              <a:t>. Tematyka obejmowała zarówno szanse, jak i zagrożenia, jakie niesie za sobą korzystanie z zasobów Internetu. </a:t>
            </a: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</a:pPr>
            <a:endParaRPr lang="pl-P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ytuł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pPr algn="ctr"/>
            <a:r>
              <a:rPr lang="pl-PL" b="1" smtClean="0"/>
              <a:t>CYBERNAUCI C.D</a:t>
            </a:r>
          </a:p>
        </p:txBody>
      </p:sp>
      <p:sp>
        <p:nvSpPr>
          <p:cNvPr id="36866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1360488"/>
            <a:ext cx="8915400" cy="4622800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r>
              <a:rPr lang="pl-PL" b="1" smtClean="0"/>
              <a:t>Zajęcia dla dzieci i młodzieży</a:t>
            </a:r>
          </a:p>
        </p:txBody>
      </p:sp>
      <p:pic>
        <p:nvPicPr>
          <p:cNvPr id="3074" name="Picture 2" descr="http://www.soswokruszek.pl/gallery/17904511_1855381921397355_903529232811435166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9213" y="1827213"/>
            <a:ext cx="5122862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http://www.soswokruszek.pl/gallery/18010809_1855381744730706_4033853884714088269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5163" y="1295400"/>
            <a:ext cx="2913062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http://www.soswokruszek.pl/gallery/18033556_1855382114730669_9136103051946022750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4925" y="3875088"/>
            <a:ext cx="4738688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ytuł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pPr algn="ctr"/>
            <a:r>
              <a:rPr lang="pl-PL" b="1" smtClean="0"/>
              <a:t>CYBERNAUCI</a:t>
            </a:r>
            <a:r>
              <a:rPr lang="pl-PL" smtClean="0"/>
              <a:t> </a:t>
            </a:r>
            <a:r>
              <a:rPr lang="pl-PL" b="1" smtClean="0"/>
              <a:t>C.D</a:t>
            </a:r>
            <a:r>
              <a:rPr lang="pl-PL" smtClean="0"/>
              <a:t>.</a:t>
            </a:r>
          </a:p>
        </p:txBody>
      </p:sp>
      <p:sp>
        <p:nvSpPr>
          <p:cNvPr id="37890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1403350"/>
            <a:ext cx="8915400" cy="4508500"/>
          </a:xfrm>
        </p:spPr>
        <p:txBody>
          <a:bodyPr/>
          <a:lstStyle/>
          <a:p>
            <a:pPr marL="0" indent="0" algn="ctr">
              <a:buFont typeface="Wingdings 3" pitchFamily="18" charset="2"/>
              <a:buNone/>
            </a:pPr>
            <a:r>
              <a:rPr lang="pl-PL" sz="2400" b="1" smtClean="0"/>
              <a:t>Zajęcia dla nauczycieli</a:t>
            </a:r>
          </a:p>
        </p:txBody>
      </p:sp>
      <p:pic>
        <p:nvPicPr>
          <p:cNvPr id="37891" name="Picture 4" descr="http://www.soswokruszek.pl/gallery/18057196_1855382061397341_299462030312389421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2325" y="2368550"/>
            <a:ext cx="6862763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ytuł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pPr algn="ctr"/>
            <a:r>
              <a:rPr lang="pl-PL" b="1" smtClean="0"/>
              <a:t>CYBERNAUCI C.D.</a:t>
            </a:r>
          </a:p>
        </p:txBody>
      </p:sp>
      <p:sp>
        <p:nvSpPr>
          <p:cNvPr id="38914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1327150"/>
            <a:ext cx="8915400" cy="4584700"/>
          </a:xfrm>
        </p:spPr>
        <p:txBody>
          <a:bodyPr/>
          <a:lstStyle/>
          <a:p>
            <a:pPr marL="0" indent="0" algn="ctr">
              <a:buFont typeface="Wingdings 3" pitchFamily="18" charset="2"/>
              <a:buNone/>
            </a:pPr>
            <a:r>
              <a:rPr lang="pl-PL" b="1" smtClean="0"/>
              <a:t>Wywiadówka dla rodziców</a:t>
            </a:r>
          </a:p>
        </p:txBody>
      </p:sp>
      <p:pic>
        <p:nvPicPr>
          <p:cNvPr id="5122" name="Picture 2" descr="http://www.soswokruszek.pl/gallery/received_8852647016240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8813" y="1790700"/>
            <a:ext cx="2725737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Zdjęcie użytkownika SOSW Okruszek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9388" y="1776413"/>
            <a:ext cx="5149850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Zdjęcie użytkownika SOSW Okruszek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1100" y="3833813"/>
            <a:ext cx="4941888" cy="277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ytuł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pPr algn="ctr"/>
            <a:r>
              <a:rPr lang="pl-PL" b="1" smtClean="0"/>
              <a:t>PODSUMOWANIE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1430338"/>
            <a:ext cx="8915400" cy="4995862"/>
          </a:xfrm>
        </p:spPr>
        <p:txBody>
          <a:bodyPr rtlCol="0">
            <a:normAutofit fontScale="62500" lnSpcReduction="20000"/>
          </a:bodyPr>
          <a:lstStyle/>
          <a:p>
            <a:pPr marL="0" indent="0" algn="just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</a:t>
            </a:r>
            <a:r>
              <a:rPr lang="pl-PL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Program </a:t>
            </a:r>
            <a:r>
              <a:rPr lang="pl-PL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"Bezpieczna Szkoła" </a:t>
            </a:r>
            <a:r>
              <a:rPr lang="pl-P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pozwolił na odbycie wielotematycznej wędrówki, kierującej uwagę uczniów na zagrożenia, z jakimi mogą się zetknąć w codziennym życiu - idąc do szkoły, sklepu, podczas wypoczynku od zajęć szkolnych</a:t>
            </a:r>
            <a:r>
              <a:rPr lang="pl-PL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surfując </a:t>
            </a:r>
            <a:r>
              <a:rPr lang="pl-P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 I</a:t>
            </a:r>
            <a:r>
              <a:rPr lang="pl-PL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nternecie </a:t>
            </a:r>
            <a:r>
              <a:rPr lang="pl-P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w wielu innych sytuacjach. </a:t>
            </a:r>
            <a:endParaRPr lang="pl-PL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pl-PL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Kluczowym </a:t>
            </a:r>
            <a:r>
              <a:rPr lang="pl-P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aspektem wszystkich przedsięwzięć edukacyjnych było wskazanie możliwości skutecznego zapobiegania różnorodnym niebezpieczeństwom. Równie istotną funkcję pełniło przedstawienie dróg szukania pomocy u odpowiednich służb. Dużą uwagę poświęciliśmy budowaniu pozytywnego wizerunku przedstawicieli policji, straży miejskiej, straży pożarnej, straży leśnej poprzez włączenie funkcjonariuszy do czynnego udziału w inicjatywie profilaktycznej na rzecz naszych wychowanków. Dodatkowo pracowaliśmy nad wzmocnieniem kompetencji w zakresie dbania o bezpieczeństwo dzieci i młodzieży wśród nauczycieli i rodziców. </a:t>
            </a:r>
          </a:p>
          <a:p>
            <a:pPr marL="0" indent="0" algn="just" fontAlgn="auto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pl-PL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	W </a:t>
            </a:r>
            <a:r>
              <a:rPr lang="pl-P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ramach naszej inicjatywy zorganizowano szkolenia dla kadry i wywiadówkę dla rodziców</a:t>
            </a:r>
            <a:r>
              <a:rPr lang="pl-PL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Program </a:t>
            </a:r>
            <a:r>
              <a:rPr lang="pl-P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"Bezpieczna Szkoła" wielowymiarowo wpłynął na świadomość zagrożeń i ich profilaktykę, a także był przyczynkiem do nawiązania owocnej współpracy ze służbami mundurowymi oraz instytucjami i  organizacjami zewnętrznymi.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ytuł 1"/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1281112"/>
          </a:xfrm>
        </p:spPr>
        <p:txBody>
          <a:bodyPr/>
          <a:lstStyle/>
          <a:p>
            <a:endParaRPr lang="pl-PL" smtClean="0"/>
          </a:p>
        </p:txBody>
      </p:sp>
      <p:sp>
        <p:nvSpPr>
          <p:cNvPr id="40962" name="Symbol zastępczy zawartości 2"/>
          <p:cNvSpPr>
            <a:spLocks noGrp="1"/>
          </p:cNvSpPr>
          <p:nvPr>
            <p:ph idx="1"/>
          </p:nvPr>
        </p:nvSpPr>
        <p:spPr>
          <a:xfrm>
            <a:off x="2589213" y="2133600"/>
            <a:ext cx="8915400" cy="3778250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endParaRPr lang="pl-PL" sz="4800" b="1" smtClean="0"/>
          </a:p>
          <a:p>
            <a:pPr marL="0" indent="0">
              <a:buFont typeface="Wingdings 3" pitchFamily="18" charset="2"/>
              <a:buNone/>
            </a:pPr>
            <a:endParaRPr lang="pl-PL" sz="4800" b="1" smtClean="0"/>
          </a:p>
          <a:p>
            <a:pPr marL="0" indent="0">
              <a:buFont typeface="Wingdings 3" pitchFamily="18" charset="2"/>
              <a:buNone/>
            </a:pPr>
            <a:r>
              <a:rPr lang="pl-PL" sz="4800" b="1" smtClean="0"/>
              <a:t>				Dziękujemy za uwagę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372</TotalTime>
  <Words>1296</Words>
  <Application>Microsoft Office PowerPoint</Application>
  <PresentationFormat>Niestandardowy</PresentationFormat>
  <Paragraphs>62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Szablon projektu</vt:lpstr>
      </vt:variant>
      <vt:variant>
        <vt:i4>17</vt:i4>
      </vt:variant>
      <vt:variant>
        <vt:lpstr>Tytuły slajdów</vt:lpstr>
      </vt:variant>
      <vt:variant>
        <vt:i4>23</vt:i4>
      </vt:variant>
    </vt:vector>
  </HeadingPairs>
  <TitlesOfParts>
    <vt:vector size="44" baseType="lpstr">
      <vt:lpstr>Century Gothic</vt:lpstr>
      <vt:lpstr>Arial</vt:lpstr>
      <vt:lpstr>Wingdings 3</vt:lpstr>
      <vt:lpstr>Calibri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Smuga</vt:lpstr>
      <vt:lpstr>Program „Bezpieczna Szkoła 2016/2017”  SOSW „Okruszek”                       w Kołobrzegu</vt:lpstr>
      <vt:lpstr>Krótki opis naszej inicjatywy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CYBERNAUCI C.D</vt:lpstr>
      <vt:lpstr>CYBERNAUCI C.D.</vt:lpstr>
      <vt:lpstr>CYBERNAUCI C.D.</vt:lpstr>
      <vt:lpstr>PODSUMOWANIE</vt:lpstr>
      <vt:lpstr>Slajd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„Bezpieczna Szkoła 2016/2017”  SOSW „Okruszek”                       w Kołobrzegu</dc:title>
  <dc:creator>Klasa</dc:creator>
  <cp:lastModifiedBy>Dzilafek</cp:lastModifiedBy>
  <cp:revision>34</cp:revision>
  <dcterms:created xsi:type="dcterms:W3CDTF">2017-05-11T22:31:20Z</dcterms:created>
  <dcterms:modified xsi:type="dcterms:W3CDTF">2017-05-12T08:50:47Z</dcterms:modified>
</cp:coreProperties>
</file>